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00" autoAdjust="0"/>
    <p:restoredTop sz="94660"/>
  </p:normalViewPr>
  <p:slideViewPr>
    <p:cSldViewPr snapToGrid="0">
      <p:cViewPr varScale="1">
        <p:scale>
          <a:sx n="68" d="100"/>
          <a:sy n="68" d="100"/>
        </p:scale>
        <p:origin x="-822"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214C36-29B5-4870-B7E7-561735FC7285}" type="datetimeFigureOut">
              <a:rPr lang="x-none" smtClean="0"/>
              <a:pPr/>
              <a:t>6/26/2020</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178243-E16D-4503-8EE4-2A5A8B56CC73}" type="slidenum">
              <a:rPr lang="x-none" smtClean="0"/>
              <a:pPr/>
              <a:t>‹#›</a:t>
            </a:fld>
            <a:endParaRPr lang="x-none"/>
          </a:p>
        </p:txBody>
      </p:sp>
    </p:spTree>
    <p:extLst>
      <p:ext uri="{BB962C8B-B14F-4D97-AF65-F5344CB8AC3E}">
        <p14:creationId xmlns="" xmlns:p14="http://schemas.microsoft.com/office/powerpoint/2010/main" val="2232328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Long term care services involves various activities that ensures the health care needs of people in the society is upheld. Anderson et al. (2012) suggest that the number of older population in the society increases thrice in every century. The research shows that the number of older population is increasing. The older people are facing challenges in their health and they have various needs that needs to be attended to. The health care issues faced by the older people includes cardiac diseases, cancer, diabetes, and mental disorders among others. Therefore, there is a needs for having support program that will meet their health needs. </a:t>
            </a:r>
            <a:endParaRPr lang="x-none"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2178243-E16D-4503-8EE4-2A5A8B56CC73}" type="slidenum">
              <a:rPr lang="x-none" smtClean="0"/>
              <a:pPr/>
              <a:t>2</a:t>
            </a:fld>
            <a:endParaRPr lang="x-none"/>
          </a:p>
        </p:txBody>
      </p:sp>
    </p:spTree>
    <p:extLst>
      <p:ext uri="{BB962C8B-B14F-4D97-AF65-F5344CB8AC3E}">
        <p14:creationId xmlns="" xmlns:p14="http://schemas.microsoft.com/office/powerpoint/2010/main" val="1057885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 Youth Gives Back program is an initiative that will be aiming at providing support o ling term facilities which are the nursing homes for the older individuals in the society. The aim of the program is to initiate services that will support the facilities to provide quality care to the older population in the community. This will be as a way of giving back to the society. The young people will provide advocacy for the older population through this program to ensure that they are offered the care that they deserve. The youths will participate in health care services that will be offered by the nursing care facilities to the older people. The youths will also link the facilities with the community to ensure that the older people who need the services are taken to these facilities. </a:t>
            </a:r>
            <a:endParaRPr lang="x-none"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2178243-E16D-4503-8EE4-2A5A8B56CC73}" type="slidenum">
              <a:rPr lang="x-none" smtClean="0"/>
              <a:pPr/>
              <a:t>3</a:t>
            </a:fld>
            <a:endParaRPr lang="x-none"/>
          </a:p>
        </p:txBody>
      </p:sp>
    </p:spTree>
    <p:extLst>
      <p:ext uri="{BB962C8B-B14F-4D97-AF65-F5344CB8AC3E}">
        <p14:creationId xmlns="" xmlns:p14="http://schemas.microsoft.com/office/powerpoint/2010/main" val="3950523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There are various benefits that is associated with the initiation of this program. The program will benefit the community when the health care services are provided to the older population. This will happen through decreasing the burden linked to health care issues among the older people in the society. The nursing homes will benefit from this program through receiving support from the youths which will ensure that they provide quality services to the population. The older population will also benefit from the program through ensuring that their health care needs are met through advocacy and health care services. Therefore, the program will have a great impact to the community in ensuring that the older people are taken care of and their health needs are met. </a:t>
            </a:r>
            <a:endParaRPr lang="x-none"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2178243-E16D-4503-8EE4-2A5A8B56CC73}" type="slidenum">
              <a:rPr lang="x-none" smtClean="0"/>
              <a:pPr/>
              <a:t>4</a:t>
            </a:fld>
            <a:endParaRPr lang="x-none"/>
          </a:p>
        </p:txBody>
      </p:sp>
    </p:spTree>
    <p:extLst>
      <p:ext uri="{BB962C8B-B14F-4D97-AF65-F5344CB8AC3E}">
        <p14:creationId xmlns="" xmlns:p14="http://schemas.microsoft.com/office/powerpoint/2010/main" val="2192846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In conclusion, the Youths Gives ack Program is of great advantage to the society. The program will ensure that the older population receives the care they need as a way of young people giving back to the society. The nursing facilities offering services to older population will benefit through receiving support from the program. The link between the long-term facilities and the community will ensure that the older people in need of health care services are taken to these facilities which will enhance their health. </a:t>
            </a:r>
            <a:endParaRPr lang="x-none"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2178243-E16D-4503-8EE4-2A5A8B56CC73}" type="slidenum">
              <a:rPr lang="x-none" smtClean="0"/>
              <a:pPr/>
              <a:t>5</a:t>
            </a:fld>
            <a:endParaRPr lang="x-none"/>
          </a:p>
        </p:txBody>
      </p:sp>
    </p:spTree>
    <p:extLst>
      <p:ext uri="{BB962C8B-B14F-4D97-AF65-F5344CB8AC3E}">
        <p14:creationId xmlns="" xmlns:p14="http://schemas.microsoft.com/office/powerpoint/2010/main" val="18108498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2A42545-2CA6-45FC-8ED2-F88ED9038BE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 xmlns:a16="http://schemas.microsoft.com/office/drawing/2014/main" id="{7D872B5A-53A7-4748-A649-21E2D9B8C2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 xmlns:a16="http://schemas.microsoft.com/office/drawing/2014/main" id="{49DCCB17-F11C-4F26-81C8-39568874882E}"/>
              </a:ext>
            </a:extLst>
          </p:cNvPr>
          <p:cNvSpPr>
            <a:spLocks noGrp="1"/>
          </p:cNvSpPr>
          <p:nvPr>
            <p:ph type="dt" sz="half" idx="10"/>
          </p:nvPr>
        </p:nvSpPr>
        <p:spPr/>
        <p:txBody>
          <a:bodyPr/>
          <a:lstStyle/>
          <a:p>
            <a:fld id="{A19B8766-EE93-4675-B285-1D133F96CE07}" type="datetimeFigureOut">
              <a:rPr lang="x-none" smtClean="0"/>
              <a:pPr/>
              <a:t>6/26/2020</a:t>
            </a:fld>
            <a:endParaRPr lang="x-none"/>
          </a:p>
        </p:txBody>
      </p:sp>
      <p:sp>
        <p:nvSpPr>
          <p:cNvPr id="5" name="Footer Placeholder 4">
            <a:extLst>
              <a:ext uri="{FF2B5EF4-FFF2-40B4-BE49-F238E27FC236}">
                <a16:creationId xmlns="" xmlns:a16="http://schemas.microsoft.com/office/drawing/2014/main" id="{31D089CF-48C5-4835-8FC0-2B280E70ECBC}"/>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 xmlns:a16="http://schemas.microsoft.com/office/drawing/2014/main" id="{F242BB9A-434D-49DA-A1DB-D38E94F7BAE0}"/>
              </a:ext>
            </a:extLst>
          </p:cNvPr>
          <p:cNvSpPr>
            <a:spLocks noGrp="1"/>
          </p:cNvSpPr>
          <p:nvPr>
            <p:ph type="sldNum" sz="quarter" idx="12"/>
          </p:nvPr>
        </p:nvSpPr>
        <p:spPr/>
        <p:txBody>
          <a:bodyPr/>
          <a:lstStyle/>
          <a:p>
            <a:fld id="{9CA58BA2-9187-4A75-901D-B35BDE1F6CBE}" type="slidenum">
              <a:rPr lang="x-none" smtClean="0"/>
              <a:pPr/>
              <a:t>‹#›</a:t>
            </a:fld>
            <a:endParaRPr lang="x-none"/>
          </a:p>
        </p:txBody>
      </p:sp>
    </p:spTree>
    <p:extLst>
      <p:ext uri="{BB962C8B-B14F-4D97-AF65-F5344CB8AC3E}">
        <p14:creationId xmlns="" xmlns:p14="http://schemas.microsoft.com/office/powerpoint/2010/main" val="3076866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E0698C-4AD0-4CEC-A380-70C614745D85}"/>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 xmlns:a16="http://schemas.microsoft.com/office/drawing/2014/main" id="{CF154A3A-6C68-4E70-965A-2D04FA70FCB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 xmlns:a16="http://schemas.microsoft.com/office/drawing/2014/main" id="{AC084E73-7594-41E2-90D1-8E52C6F1A05A}"/>
              </a:ext>
            </a:extLst>
          </p:cNvPr>
          <p:cNvSpPr>
            <a:spLocks noGrp="1"/>
          </p:cNvSpPr>
          <p:nvPr>
            <p:ph type="dt" sz="half" idx="10"/>
          </p:nvPr>
        </p:nvSpPr>
        <p:spPr/>
        <p:txBody>
          <a:bodyPr/>
          <a:lstStyle/>
          <a:p>
            <a:fld id="{A19B8766-EE93-4675-B285-1D133F96CE07}" type="datetimeFigureOut">
              <a:rPr lang="x-none" smtClean="0"/>
              <a:pPr/>
              <a:t>6/26/2020</a:t>
            </a:fld>
            <a:endParaRPr lang="x-none"/>
          </a:p>
        </p:txBody>
      </p:sp>
      <p:sp>
        <p:nvSpPr>
          <p:cNvPr id="5" name="Footer Placeholder 4">
            <a:extLst>
              <a:ext uri="{FF2B5EF4-FFF2-40B4-BE49-F238E27FC236}">
                <a16:creationId xmlns="" xmlns:a16="http://schemas.microsoft.com/office/drawing/2014/main" id="{FB306F37-7410-4C93-B29F-C9E867800F04}"/>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 xmlns:a16="http://schemas.microsoft.com/office/drawing/2014/main" id="{594BB321-1322-4B01-AC62-1CFFAA7ED804}"/>
              </a:ext>
            </a:extLst>
          </p:cNvPr>
          <p:cNvSpPr>
            <a:spLocks noGrp="1"/>
          </p:cNvSpPr>
          <p:nvPr>
            <p:ph type="sldNum" sz="quarter" idx="12"/>
          </p:nvPr>
        </p:nvSpPr>
        <p:spPr/>
        <p:txBody>
          <a:bodyPr/>
          <a:lstStyle/>
          <a:p>
            <a:fld id="{9CA58BA2-9187-4A75-901D-B35BDE1F6CBE}" type="slidenum">
              <a:rPr lang="x-none" smtClean="0"/>
              <a:pPr/>
              <a:t>‹#›</a:t>
            </a:fld>
            <a:endParaRPr lang="x-none"/>
          </a:p>
        </p:txBody>
      </p:sp>
    </p:spTree>
    <p:extLst>
      <p:ext uri="{BB962C8B-B14F-4D97-AF65-F5344CB8AC3E}">
        <p14:creationId xmlns="" xmlns:p14="http://schemas.microsoft.com/office/powerpoint/2010/main" val="802175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BCE5EBD-1FCF-44C6-A5C6-348F6EBAAE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 xmlns:a16="http://schemas.microsoft.com/office/drawing/2014/main" id="{F65875E9-6264-47D4-993C-DB3C1250EE2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EF73D688-C822-4AC5-A140-90CAACFC3A3D}"/>
              </a:ext>
            </a:extLst>
          </p:cNvPr>
          <p:cNvSpPr>
            <a:spLocks noGrp="1"/>
          </p:cNvSpPr>
          <p:nvPr>
            <p:ph type="dt" sz="half" idx="10"/>
          </p:nvPr>
        </p:nvSpPr>
        <p:spPr/>
        <p:txBody>
          <a:bodyPr/>
          <a:lstStyle/>
          <a:p>
            <a:fld id="{A19B8766-EE93-4675-B285-1D133F96CE07}" type="datetimeFigureOut">
              <a:rPr lang="x-none" smtClean="0"/>
              <a:pPr/>
              <a:t>6/26/2020</a:t>
            </a:fld>
            <a:endParaRPr lang="x-none"/>
          </a:p>
        </p:txBody>
      </p:sp>
      <p:sp>
        <p:nvSpPr>
          <p:cNvPr id="5" name="Footer Placeholder 4">
            <a:extLst>
              <a:ext uri="{FF2B5EF4-FFF2-40B4-BE49-F238E27FC236}">
                <a16:creationId xmlns="" xmlns:a16="http://schemas.microsoft.com/office/drawing/2014/main" id="{124EE320-3324-444C-AD9C-54660727B71C}"/>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 xmlns:a16="http://schemas.microsoft.com/office/drawing/2014/main" id="{248270C5-4B95-4F8F-8BB2-3F75A5705C89}"/>
              </a:ext>
            </a:extLst>
          </p:cNvPr>
          <p:cNvSpPr>
            <a:spLocks noGrp="1"/>
          </p:cNvSpPr>
          <p:nvPr>
            <p:ph type="sldNum" sz="quarter" idx="12"/>
          </p:nvPr>
        </p:nvSpPr>
        <p:spPr/>
        <p:txBody>
          <a:bodyPr/>
          <a:lstStyle/>
          <a:p>
            <a:fld id="{9CA58BA2-9187-4A75-901D-B35BDE1F6CBE}" type="slidenum">
              <a:rPr lang="x-none" smtClean="0"/>
              <a:pPr/>
              <a:t>‹#›</a:t>
            </a:fld>
            <a:endParaRPr lang="x-none"/>
          </a:p>
        </p:txBody>
      </p:sp>
    </p:spTree>
    <p:extLst>
      <p:ext uri="{BB962C8B-B14F-4D97-AF65-F5344CB8AC3E}">
        <p14:creationId xmlns="" xmlns:p14="http://schemas.microsoft.com/office/powerpoint/2010/main" val="2340230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685E0D0-3B8E-4F55-BA1D-26B7B28A1E48}"/>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 xmlns:a16="http://schemas.microsoft.com/office/drawing/2014/main" id="{7FDA98E0-85B3-475B-8EA3-8E794FFE4BE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 xmlns:a16="http://schemas.microsoft.com/office/drawing/2014/main" id="{075A15EC-5D00-47CF-A0F2-BFAF317D19D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 xmlns:a16="http://schemas.microsoft.com/office/drawing/2014/main" id="{05E7254E-6997-4703-8072-A46E471639EE}"/>
              </a:ext>
            </a:extLst>
          </p:cNvPr>
          <p:cNvSpPr>
            <a:spLocks noGrp="1"/>
          </p:cNvSpPr>
          <p:nvPr>
            <p:ph type="dt" sz="half" idx="10"/>
          </p:nvPr>
        </p:nvSpPr>
        <p:spPr/>
        <p:txBody>
          <a:bodyPr/>
          <a:lstStyle/>
          <a:p>
            <a:fld id="{A19B8766-EE93-4675-B285-1D133F96CE07}" type="datetimeFigureOut">
              <a:rPr lang="x-none" smtClean="0"/>
              <a:pPr/>
              <a:t>6/26/2020</a:t>
            </a:fld>
            <a:endParaRPr lang="x-none"/>
          </a:p>
        </p:txBody>
      </p:sp>
      <p:sp>
        <p:nvSpPr>
          <p:cNvPr id="6" name="Footer Placeholder 5">
            <a:extLst>
              <a:ext uri="{FF2B5EF4-FFF2-40B4-BE49-F238E27FC236}">
                <a16:creationId xmlns="" xmlns:a16="http://schemas.microsoft.com/office/drawing/2014/main" id="{36AF1FB0-3E14-4DEA-A595-53CDD4002F26}"/>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 xmlns:a16="http://schemas.microsoft.com/office/drawing/2014/main" id="{D5527F50-991B-4644-8459-7ECF22D19CA5}"/>
              </a:ext>
            </a:extLst>
          </p:cNvPr>
          <p:cNvSpPr>
            <a:spLocks noGrp="1"/>
          </p:cNvSpPr>
          <p:nvPr>
            <p:ph type="sldNum" sz="quarter" idx="12"/>
          </p:nvPr>
        </p:nvSpPr>
        <p:spPr/>
        <p:txBody>
          <a:bodyPr/>
          <a:lstStyle/>
          <a:p>
            <a:fld id="{9CA58BA2-9187-4A75-901D-B35BDE1F6CBE}" type="slidenum">
              <a:rPr lang="x-none" smtClean="0"/>
              <a:pPr/>
              <a:t>‹#›</a:t>
            </a:fld>
            <a:endParaRPr lang="x-none"/>
          </a:p>
        </p:txBody>
      </p:sp>
    </p:spTree>
    <p:extLst>
      <p:ext uri="{BB962C8B-B14F-4D97-AF65-F5344CB8AC3E}">
        <p14:creationId xmlns="" xmlns:p14="http://schemas.microsoft.com/office/powerpoint/2010/main" val="3250123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C9844B-CA1C-4EC6-B53C-F85D032599DD}"/>
              </a:ext>
            </a:extLst>
          </p:cNvPr>
          <p:cNvSpPr>
            <a:spLocks noGrp="1"/>
          </p:cNvSpPr>
          <p:nvPr>
            <p:ph type="title"/>
          </p:nvPr>
        </p:nvSpPr>
        <p:spPr>
          <a:xfrm>
            <a:off x="839788" y="365125"/>
            <a:ext cx="10515600" cy="1325563"/>
          </a:xfrm>
        </p:spPr>
        <p:txBody>
          <a:bodyPr/>
          <a:lstStyle/>
          <a:p>
            <a:r>
              <a:rPr lang="en-US"/>
              <a:t>Click to edit Master title style</a:t>
            </a:r>
            <a:endParaRPr lang="x-none"/>
          </a:p>
        </p:txBody>
      </p:sp>
      <p:sp>
        <p:nvSpPr>
          <p:cNvPr id="3" name="Text Placeholder 2">
            <a:extLst>
              <a:ext uri="{FF2B5EF4-FFF2-40B4-BE49-F238E27FC236}">
                <a16:creationId xmlns="" xmlns:a16="http://schemas.microsoft.com/office/drawing/2014/main" id="{05332294-E01D-4A48-9480-5F5ED678C0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051CAE5E-CA55-4B0D-AB4A-6136083E0D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 xmlns:a16="http://schemas.microsoft.com/office/drawing/2014/main" id="{7D3D9087-F89E-4F75-B530-482AC8E6B0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A1D197D7-DADE-40F3-B64A-F71B3748AAA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 xmlns:a16="http://schemas.microsoft.com/office/drawing/2014/main" id="{441BDD01-D592-4A1D-9E1C-BCFFAAB56C5C}"/>
              </a:ext>
            </a:extLst>
          </p:cNvPr>
          <p:cNvSpPr>
            <a:spLocks noGrp="1"/>
          </p:cNvSpPr>
          <p:nvPr>
            <p:ph type="dt" sz="half" idx="10"/>
          </p:nvPr>
        </p:nvSpPr>
        <p:spPr/>
        <p:txBody>
          <a:bodyPr/>
          <a:lstStyle/>
          <a:p>
            <a:fld id="{A19B8766-EE93-4675-B285-1D133F96CE07}" type="datetimeFigureOut">
              <a:rPr lang="x-none" smtClean="0"/>
              <a:pPr/>
              <a:t>6/26/2020</a:t>
            </a:fld>
            <a:endParaRPr lang="x-none"/>
          </a:p>
        </p:txBody>
      </p:sp>
      <p:sp>
        <p:nvSpPr>
          <p:cNvPr id="8" name="Footer Placeholder 7">
            <a:extLst>
              <a:ext uri="{FF2B5EF4-FFF2-40B4-BE49-F238E27FC236}">
                <a16:creationId xmlns="" xmlns:a16="http://schemas.microsoft.com/office/drawing/2014/main" id="{672F557F-438E-4937-A885-8A0A97990B1F}"/>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 xmlns:a16="http://schemas.microsoft.com/office/drawing/2014/main" id="{34443F52-1524-42F7-89AA-C6CEAEE4907E}"/>
              </a:ext>
            </a:extLst>
          </p:cNvPr>
          <p:cNvSpPr>
            <a:spLocks noGrp="1"/>
          </p:cNvSpPr>
          <p:nvPr>
            <p:ph type="sldNum" sz="quarter" idx="12"/>
          </p:nvPr>
        </p:nvSpPr>
        <p:spPr/>
        <p:txBody>
          <a:bodyPr/>
          <a:lstStyle/>
          <a:p>
            <a:fld id="{9CA58BA2-9187-4A75-901D-B35BDE1F6CBE}" type="slidenum">
              <a:rPr lang="x-none" smtClean="0"/>
              <a:pPr/>
              <a:t>‹#›</a:t>
            </a:fld>
            <a:endParaRPr lang="x-none"/>
          </a:p>
        </p:txBody>
      </p:sp>
    </p:spTree>
    <p:extLst>
      <p:ext uri="{BB962C8B-B14F-4D97-AF65-F5344CB8AC3E}">
        <p14:creationId xmlns="" xmlns:p14="http://schemas.microsoft.com/office/powerpoint/2010/main" val="844030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A6AD57-0FD3-433B-884B-33A137BBFEA8}"/>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 xmlns:a16="http://schemas.microsoft.com/office/drawing/2014/main" id="{DCECBE51-37F9-4372-B61A-6BE75E575AEF}"/>
              </a:ext>
            </a:extLst>
          </p:cNvPr>
          <p:cNvSpPr>
            <a:spLocks noGrp="1"/>
          </p:cNvSpPr>
          <p:nvPr>
            <p:ph type="dt" sz="half" idx="10"/>
          </p:nvPr>
        </p:nvSpPr>
        <p:spPr/>
        <p:txBody>
          <a:bodyPr/>
          <a:lstStyle/>
          <a:p>
            <a:fld id="{A19B8766-EE93-4675-B285-1D133F96CE07}" type="datetimeFigureOut">
              <a:rPr lang="x-none" smtClean="0"/>
              <a:pPr/>
              <a:t>6/26/2020</a:t>
            </a:fld>
            <a:endParaRPr lang="x-none"/>
          </a:p>
        </p:txBody>
      </p:sp>
      <p:sp>
        <p:nvSpPr>
          <p:cNvPr id="4" name="Footer Placeholder 3">
            <a:extLst>
              <a:ext uri="{FF2B5EF4-FFF2-40B4-BE49-F238E27FC236}">
                <a16:creationId xmlns="" xmlns:a16="http://schemas.microsoft.com/office/drawing/2014/main" id="{D7C90CF1-6117-489D-B5CE-368510819561}"/>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 xmlns:a16="http://schemas.microsoft.com/office/drawing/2014/main" id="{C15EA9E1-37CE-4425-9491-0BCDAFE0DB27}"/>
              </a:ext>
            </a:extLst>
          </p:cNvPr>
          <p:cNvSpPr>
            <a:spLocks noGrp="1"/>
          </p:cNvSpPr>
          <p:nvPr>
            <p:ph type="sldNum" sz="quarter" idx="12"/>
          </p:nvPr>
        </p:nvSpPr>
        <p:spPr/>
        <p:txBody>
          <a:bodyPr/>
          <a:lstStyle/>
          <a:p>
            <a:fld id="{9CA58BA2-9187-4A75-901D-B35BDE1F6CBE}" type="slidenum">
              <a:rPr lang="x-none" smtClean="0"/>
              <a:pPr/>
              <a:t>‹#›</a:t>
            </a:fld>
            <a:endParaRPr lang="x-none"/>
          </a:p>
        </p:txBody>
      </p:sp>
    </p:spTree>
    <p:extLst>
      <p:ext uri="{BB962C8B-B14F-4D97-AF65-F5344CB8AC3E}">
        <p14:creationId xmlns="" xmlns:p14="http://schemas.microsoft.com/office/powerpoint/2010/main" val="413576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D6EB9013-F0DE-4C9C-A19C-C3B031BE2743}"/>
              </a:ext>
            </a:extLst>
          </p:cNvPr>
          <p:cNvSpPr>
            <a:spLocks noGrp="1"/>
          </p:cNvSpPr>
          <p:nvPr>
            <p:ph type="dt" sz="half" idx="10"/>
          </p:nvPr>
        </p:nvSpPr>
        <p:spPr/>
        <p:txBody>
          <a:bodyPr/>
          <a:lstStyle/>
          <a:p>
            <a:fld id="{A19B8766-EE93-4675-B285-1D133F96CE07}" type="datetimeFigureOut">
              <a:rPr lang="x-none" smtClean="0"/>
              <a:pPr/>
              <a:t>6/26/2020</a:t>
            </a:fld>
            <a:endParaRPr lang="x-none"/>
          </a:p>
        </p:txBody>
      </p:sp>
      <p:sp>
        <p:nvSpPr>
          <p:cNvPr id="3" name="Footer Placeholder 2">
            <a:extLst>
              <a:ext uri="{FF2B5EF4-FFF2-40B4-BE49-F238E27FC236}">
                <a16:creationId xmlns="" xmlns:a16="http://schemas.microsoft.com/office/drawing/2014/main" id="{C7A6E897-6338-448D-A7DE-EC8B0419BFCE}"/>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 xmlns:a16="http://schemas.microsoft.com/office/drawing/2014/main" id="{C580D326-A04C-4AE3-9D76-B97042C8DAAE}"/>
              </a:ext>
            </a:extLst>
          </p:cNvPr>
          <p:cNvSpPr>
            <a:spLocks noGrp="1"/>
          </p:cNvSpPr>
          <p:nvPr>
            <p:ph type="sldNum" sz="quarter" idx="12"/>
          </p:nvPr>
        </p:nvSpPr>
        <p:spPr/>
        <p:txBody>
          <a:bodyPr/>
          <a:lstStyle/>
          <a:p>
            <a:fld id="{9CA58BA2-9187-4A75-901D-B35BDE1F6CBE}" type="slidenum">
              <a:rPr lang="x-none" smtClean="0"/>
              <a:pPr/>
              <a:t>‹#›</a:t>
            </a:fld>
            <a:endParaRPr lang="x-none"/>
          </a:p>
        </p:txBody>
      </p:sp>
    </p:spTree>
    <p:extLst>
      <p:ext uri="{BB962C8B-B14F-4D97-AF65-F5344CB8AC3E}">
        <p14:creationId xmlns="" xmlns:p14="http://schemas.microsoft.com/office/powerpoint/2010/main" val="1052922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D44CDD9-C0D7-4165-BCD8-C3C7843E26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 xmlns:a16="http://schemas.microsoft.com/office/drawing/2014/main" id="{09914274-C354-40E0-9604-43E54956DA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 xmlns:a16="http://schemas.microsoft.com/office/drawing/2014/main" id="{47ED054A-0A8E-4EC3-85B2-8301593D49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CF665C81-FC3C-4BEE-84EE-712E12083DAA}"/>
              </a:ext>
            </a:extLst>
          </p:cNvPr>
          <p:cNvSpPr>
            <a:spLocks noGrp="1"/>
          </p:cNvSpPr>
          <p:nvPr>
            <p:ph type="dt" sz="half" idx="10"/>
          </p:nvPr>
        </p:nvSpPr>
        <p:spPr/>
        <p:txBody>
          <a:bodyPr/>
          <a:lstStyle/>
          <a:p>
            <a:fld id="{A19B8766-EE93-4675-B285-1D133F96CE07}" type="datetimeFigureOut">
              <a:rPr lang="x-none" smtClean="0"/>
              <a:pPr/>
              <a:t>6/26/2020</a:t>
            </a:fld>
            <a:endParaRPr lang="x-none"/>
          </a:p>
        </p:txBody>
      </p:sp>
      <p:sp>
        <p:nvSpPr>
          <p:cNvPr id="6" name="Footer Placeholder 5">
            <a:extLst>
              <a:ext uri="{FF2B5EF4-FFF2-40B4-BE49-F238E27FC236}">
                <a16:creationId xmlns="" xmlns:a16="http://schemas.microsoft.com/office/drawing/2014/main" id="{E1567D8B-4356-4BCE-84B0-ABD1725303EA}"/>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 xmlns:a16="http://schemas.microsoft.com/office/drawing/2014/main" id="{4CCF86BE-8E71-4D3F-AD41-46D568E22AC8}"/>
              </a:ext>
            </a:extLst>
          </p:cNvPr>
          <p:cNvSpPr>
            <a:spLocks noGrp="1"/>
          </p:cNvSpPr>
          <p:nvPr>
            <p:ph type="sldNum" sz="quarter" idx="12"/>
          </p:nvPr>
        </p:nvSpPr>
        <p:spPr/>
        <p:txBody>
          <a:bodyPr/>
          <a:lstStyle/>
          <a:p>
            <a:fld id="{9CA58BA2-9187-4A75-901D-B35BDE1F6CBE}" type="slidenum">
              <a:rPr lang="x-none" smtClean="0"/>
              <a:pPr/>
              <a:t>‹#›</a:t>
            </a:fld>
            <a:endParaRPr lang="x-none"/>
          </a:p>
        </p:txBody>
      </p:sp>
    </p:spTree>
    <p:extLst>
      <p:ext uri="{BB962C8B-B14F-4D97-AF65-F5344CB8AC3E}">
        <p14:creationId xmlns="" xmlns:p14="http://schemas.microsoft.com/office/powerpoint/2010/main" val="3111540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690488-7282-42B9-93D9-667FBEAEC3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 xmlns:a16="http://schemas.microsoft.com/office/drawing/2014/main" id="{532AE2DC-463A-4528-93FC-A6B901A3EB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 xmlns:a16="http://schemas.microsoft.com/office/drawing/2014/main" id="{B57E8DEF-CF95-4BAC-851C-56C3B5866D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33F2AD05-D4B6-490F-B50C-2E5A9B107ACE}"/>
              </a:ext>
            </a:extLst>
          </p:cNvPr>
          <p:cNvSpPr>
            <a:spLocks noGrp="1"/>
          </p:cNvSpPr>
          <p:nvPr>
            <p:ph type="dt" sz="half" idx="10"/>
          </p:nvPr>
        </p:nvSpPr>
        <p:spPr/>
        <p:txBody>
          <a:bodyPr/>
          <a:lstStyle/>
          <a:p>
            <a:fld id="{A19B8766-EE93-4675-B285-1D133F96CE07}" type="datetimeFigureOut">
              <a:rPr lang="x-none" smtClean="0"/>
              <a:pPr/>
              <a:t>6/26/2020</a:t>
            </a:fld>
            <a:endParaRPr lang="x-none"/>
          </a:p>
        </p:txBody>
      </p:sp>
      <p:sp>
        <p:nvSpPr>
          <p:cNvPr id="6" name="Footer Placeholder 5">
            <a:extLst>
              <a:ext uri="{FF2B5EF4-FFF2-40B4-BE49-F238E27FC236}">
                <a16:creationId xmlns="" xmlns:a16="http://schemas.microsoft.com/office/drawing/2014/main" id="{40407DD8-82EF-49B3-A6F7-DA2AE78AFBB5}"/>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 xmlns:a16="http://schemas.microsoft.com/office/drawing/2014/main" id="{358B954A-5736-47E2-B097-3E8C0A3ACF25}"/>
              </a:ext>
            </a:extLst>
          </p:cNvPr>
          <p:cNvSpPr>
            <a:spLocks noGrp="1"/>
          </p:cNvSpPr>
          <p:nvPr>
            <p:ph type="sldNum" sz="quarter" idx="12"/>
          </p:nvPr>
        </p:nvSpPr>
        <p:spPr/>
        <p:txBody>
          <a:bodyPr/>
          <a:lstStyle/>
          <a:p>
            <a:fld id="{9CA58BA2-9187-4A75-901D-B35BDE1F6CBE}" type="slidenum">
              <a:rPr lang="x-none" smtClean="0"/>
              <a:pPr/>
              <a:t>‹#›</a:t>
            </a:fld>
            <a:endParaRPr lang="x-none"/>
          </a:p>
        </p:txBody>
      </p:sp>
    </p:spTree>
    <p:extLst>
      <p:ext uri="{BB962C8B-B14F-4D97-AF65-F5344CB8AC3E}">
        <p14:creationId xmlns="" xmlns:p14="http://schemas.microsoft.com/office/powerpoint/2010/main" val="2484628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1A70F1-11B0-41C0-BDC4-BD8F69264744}"/>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 xmlns:a16="http://schemas.microsoft.com/office/drawing/2014/main" id="{10A46D97-87E2-4744-8450-31F33E9A05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 xmlns:a16="http://schemas.microsoft.com/office/drawing/2014/main" id="{07DA9151-F971-4234-9260-20C33E96566F}"/>
              </a:ext>
            </a:extLst>
          </p:cNvPr>
          <p:cNvSpPr>
            <a:spLocks noGrp="1"/>
          </p:cNvSpPr>
          <p:nvPr>
            <p:ph type="dt" sz="half" idx="10"/>
          </p:nvPr>
        </p:nvSpPr>
        <p:spPr/>
        <p:txBody>
          <a:bodyPr/>
          <a:lstStyle/>
          <a:p>
            <a:fld id="{A19B8766-EE93-4675-B285-1D133F96CE07}" type="datetimeFigureOut">
              <a:rPr lang="x-none" smtClean="0"/>
              <a:pPr/>
              <a:t>6/26/2020</a:t>
            </a:fld>
            <a:endParaRPr lang="x-none"/>
          </a:p>
        </p:txBody>
      </p:sp>
      <p:sp>
        <p:nvSpPr>
          <p:cNvPr id="5" name="Footer Placeholder 4">
            <a:extLst>
              <a:ext uri="{FF2B5EF4-FFF2-40B4-BE49-F238E27FC236}">
                <a16:creationId xmlns="" xmlns:a16="http://schemas.microsoft.com/office/drawing/2014/main" id="{86AC2BED-4E48-4388-91CE-827DAB88A2CE}"/>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 xmlns:a16="http://schemas.microsoft.com/office/drawing/2014/main" id="{B2BEA2A5-3B9B-4C39-ABD0-6744EE4AA7C7}"/>
              </a:ext>
            </a:extLst>
          </p:cNvPr>
          <p:cNvSpPr>
            <a:spLocks noGrp="1"/>
          </p:cNvSpPr>
          <p:nvPr>
            <p:ph type="sldNum" sz="quarter" idx="12"/>
          </p:nvPr>
        </p:nvSpPr>
        <p:spPr/>
        <p:txBody>
          <a:bodyPr/>
          <a:lstStyle/>
          <a:p>
            <a:fld id="{9CA58BA2-9187-4A75-901D-B35BDE1F6CBE}" type="slidenum">
              <a:rPr lang="x-none" smtClean="0"/>
              <a:pPr/>
              <a:t>‹#›</a:t>
            </a:fld>
            <a:endParaRPr lang="x-none"/>
          </a:p>
        </p:txBody>
      </p:sp>
    </p:spTree>
    <p:extLst>
      <p:ext uri="{BB962C8B-B14F-4D97-AF65-F5344CB8AC3E}">
        <p14:creationId xmlns="" xmlns:p14="http://schemas.microsoft.com/office/powerpoint/2010/main" val="2944519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E3018BBB-E44E-46BF-AA81-98DC9380C81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 xmlns:a16="http://schemas.microsoft.com/office/drawing/2014/main" id="{31E3865F-4701-48CF-810F-73F715586D6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 xmlns:a16="http://schemas.microsoft.com/office/drawing/2014/main" id="{8C0EBF80-5E56-4A88-9E4C-2ADDC4C0C45E}"/>
              </a:ext>
            </a:extLst>
          </p:cNvPr>
          <p:cNvSpPr>
            <a:spLocks noGrp="1"/>
          </p:cNvSpPr>
          <p:nvPr>
            <p:ph type="dt" sz="half" idx="10"/>
          </p:nvPr>
        </p:nvSpPr>
        <p:spPr/>
        <p:txBody>
          <a:bodyPr/>
          <a:lstStyle/>
          <a:p>
            <a:fld id="{A19B8766-EE93-4675-B285-1D133F96CE07}" type="datetimeFigureOut">
              <a:rPr lang="x-none" smtClean="0"/>
              <a:pPr/>
              <a:t>6/26/2020</a:t>
            </a:fld>
            <a:endParaRPr lang="x-none"/>
          </a:p>
        </p:txBody>
      </p:sp>
      <p:sp>
        <p:nvSpPr>
          <p:cNvPr id="5" name="Footer Placeholder 4">
            <a:extLst>
              <a:ext uri="{FF2B5EF4-FFF2-40B4-BE49-F238E27FC236}">
                <a16:creationId xmlns="" xmlns:a16="http://schemas.microsoft.com/office/drawing/2014/main" id="{95D60A74-1FFF-42A8-9FD6-FBE46659342A}"/>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 xmlns:a16="http://schemas.microsoft.com/office/drawing/2014/main" id="{E053F531-6DC7-48B9-B960-AE3F81861363}"/>
              </a:ext>
            </a:extLst>
          </p:cNvPr>
          <p:cNvSpPr>
            <a:spLocks noGrp="1"/>
          </p:cNvSpPr>
          <p:nvPr>
            <p:ph type="sldNum" sz="quarter" idx="12"/>
          </p:nvPr>
        </p:nvSpPr>
        <p:spPr/>
        <p:txBody>
          <a:bodyPr/>
          <a:lstStyle/>
          <a:p>
            <a:fld id="{9CA58BA2-9187-4A75-901D-B35BDE1F6CBE}" type="slidenum">
              <a:rPr lang="x-none" smtClean="0"/>
              <a:pPr/>
              <a:t>‹#›</a:t>
            </a:fld>
            <a:endParaRPr lang="x-none"/>
          </a:p>
        </p:txBody>
      </p:sp>
    </p:spTree>
    <p:extLst>
      <p:ext uri="{BB962C8B-B14F-4D97-AF65-F5344CB8AC3E}">
        <p14:creationId xmlns="" xmlns:p14="http://schemas.microsoft.com/office/powerpoint/2010/main" val="2797879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21000">
              <a:schemeClr val="accent1">
                <a:lumMod val="45000"/>
                <a:lumOff val="55000"/>
              </a:schemeClr>
            </a:gs>
            <a:gs pos="23000">
              <a:srgbClr val="ABC0E4"/>
            </a:gs>
            <a:gs pos="25000">
              <a:schemeClr val="accent1">
                <a:lumMod val="45000"/>
                <a:lumOff val="55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55EF8140-C7B1-4524-AA85-83F396D55B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 xmlns:a16="http://schemas.microsoft.com/office/drawing/2014/main" id="{52B20351-0FE1-4D05-A266-BFC6744845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 xmlns:a16="http://schemas.microsoft.com/office/drawing/2014/main" id="{493D44A2-7665-4A3F-83BC-B989176589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B8766-EE93-4675-B285-1D133F96CE07}" type="datetimeFigureOut">
              <a:rPr lang="x-none" smtClean="0"/>
              <a:pPr/>
              <a:t>6/26/2020</a:t>
            </a:fld>
            <a:endParaRPr lang="x-none"/>
          </a:p>
        </p:txBody>
      </p:sp>
      <p:sp>
        <p:nvSpPr>
          <p:cNvPr id="5" name="Footer Placeholder 4">
            <a:extLst>
              <a:ext uri="{FF2B5EF4-FFF2-40B4-BE49-F238E27FC236}">
                <a16:creationId xmlns="" xmlns:a16="http://schemas.microsoft.com/office/drawing/2014/main" id="{A54939B8-5BFF-4FF3-844D-BA526FCD8B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a:extLst>
              <a:ext uri="{FF2B5EF4-FFF2-40B4-BE49-F238E27FC236}">
                <a16:creationId xmlns="" xmlns:a16="http://schemas.microsoft.com/office/drawing/2014/main" id="{578E9120-88FD-4CC8-BB3C-88F335676E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A58BA2-9187-4A75-901D-B35BDE1F6CBE}" type="slidenum">
              <a:rPr lang="x-none" smtClean="0"/>
              <a:pPr/>
              <a:t>‹#›</a:t>
            </a:fld>
            <a:endParaRPr lang="x-none"/>
          </a:p>
        </p:txBody>
      </p:sp>
    </p:spTree>
    <p:extLst>
      <p:ext uri="{BB962C8B-B14F-4D97-AF65-F5344CB8AC3E}">
        <p14:creationId xmlns="" xmlns:p14="http://schemas.microsoft.com/office/powerpoint/2010/main" val="14499409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6976651-2D42-47F8-9D58-08A9A019F6D4}"/>
              </a:ext>
            </a:extLst>
          </p:cNvPr>
          <p:cNvSpPr>
            <a:spLocks noGrp="1"/>
          </p:cNvSpPr>
          <p:nvPr>
            <p:ph type="ctrTitle"/>
          </p:nvPr>
        </p:nvSpPr>
        <p:spPr/>
        <p:txBody>
          <a:bodyPr>
            <a:normAutofit/>
          </a:bodyPr>
          <a:lstStyle/>
          <a:p>
            <a:r>
              <a:rPr lang="en-US" sz="3600" dirty="0">
                <a:latin typeface="Times New Roman" panose="02020603050405020304" pitchFamily="18" charset="0"/>
                <a:cs typeface="Times New Roman" panose="02020603050405020304" pitchFamily="18" charset="0"/>
              </a:rPr>
              <a:t>The </a:t>
            </a:r>
            <a:r>
              <a:rPr lang="en-US" sz="3600" dirty="0" smtClean="0">
                <a:latin typeface="Times New Roman" panose="02020603050405020304" pitchFamily="18" charset="0"/>
                <a:cs typeface="Times New Roman" panose="02020603050405020304" pitchFamily="18" charset="0"/>
              </a:rPr>
              <a:t>Youths Give </a:t>
            </a:r>
            <a:r>
              <a:rPr lang="en-US" sz="3600" dirty="0">
                <a:latin typeface="Times New Roman" panose="02020603050405020304" pitchFamily="18" charset="0"/>
                <a:cs typeface="Times New Roman" panose="02020603050405020304" pitchFamily="18" charset="0"/>
              </a:rPr>
              <a:t>Back Program</a:t>
            </a:r>
            <a:endParaRPr lang="x-none" sz="36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 xmlns:a16="http://schemas.microsoft.com/office/drawing/2014/main" id="{33B357BD-7962-4162-B104-F5C26776585C}"/>
              </a:ext>
            </a:extLst>
          </p:cNvPr>
          <p:cNvSpPr>
            <a:spLocks noGrp="1"/>
          </p:cNvSpPr>
          <p:nvPr>
            <p:ph type="subTitle" idx="1"/>
          </p:nvPr>
        </p:nvSpPr>
        <p:spPr/>
        <p:txBody>
          <a:bodyPr>
            <a:normAutofit/>
          </a:bodyPr>
          <a:lstStyle/>
          <a:p>
            <a:r>
              <a:rPr lang="en-US" sz="2800" dirty="0">
                <a:latin typeface="Times New Roman" panose="02020603050405020304" pitchFamily="18" charset="0"/>
                <a:cs typeface="Times New Roman" panose="02020603050405020304" pitchFamily="18" charset="0"/>
              </a:rPr>
              <a:t>Students Name</a:t>
            </a:r>
          </a:p>
          <a:p>
            <a:r>
              <a:rPr lang="en-US" sz="2800" dirty="0">
                <a:latin typeface="Times New Roman" panose="02020603050405020304" pitchFamily="18" charset="0"/>
                <a:cs typeface="Times New Roman" panose="02020603050405020304" pitchFamily="18" charset="0"/>
              </a:rPr>
              <a:t>Date</a:t>
            </a:r>
            <a:endParaRPr lang="x-none" sz="2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376277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EFD6C28-E871-4F2A-B193-41290AE3AF44}"/>
              </a:ext>
            </a:extLst>
          </p:cNvPr>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Introduction</a:t>
            </a:r>
            <a:endParaRPr lang="x-none"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AE3CC893-414A-41C2-9491-6758BF766CA8}"/>
              </a:ext>
            </a:extLst>
          </p:cNvPr>
          <p:cNvSpPr>
            <a:spLocks noGrp="1"/>
          </p:cNvSpPr>
          <p:nvPr>
            <p:ph idx="1"/>
          </p:nvPr>
        </p:nvSpPr>
        <p:spPr>
          <a:xfrm>
            <a:off x="627185" y="1253330"/>
            <a:ext cx="10515600" cy="5400687"/>
          </a:xfrm>
        </p:spPr>
        <p:txBody>
          <a:bodyPr>
            <a:noAutofit/>
          </a:bodyPr>
          <a:lstStyle/>
          <a:p>
            <a:r>
              <a:rPr lang="en-US" dirty="0"/>
              <a:t>Long term care services consists of activities that enhances the health care of </a:t>
            </a:r>
            <a:r>
              <a:rPr lang="en-US" dirty="0">
                <a:latin typeface="Times New Roman" panose="02020603050405020304" pitchFamily="18" charset="0"/>
                <a:cs typeface="Times New Roman" panose="02020603050405020304" pitchFamily="18" charset="0"/>
              </a:rPr>
              <a:t>individuals</a:t>
            </a:r>
            <a:r>
              <a:rPr lang="en-US" dirty="0"/>
              <a:t> in the society.</a:t>
            </a:r>
          </a:p>
          <a:p>
            <a:r>
              <a:rPr lang="en-US" dirty="0"/>
              <a:t>Research suggests that the number of older population increases by three times in each century (</a:t>
            </a:r>
            <a:r>
              <a:rPr lang="x-none" dirty="0"/>
              <a:t>Anderson</a:t>
            </a:r>
            <a:r>
              <a:rPr lang="en-US" dirty="0"/>
              <a:t> et al., 2012).</a:t>
            </a:r>
          </a:p>
          <a:p>
            <a:r>
              <a:rPr lang="en-US" dirty="0"/>
              <a:t>There is an increased rates of older population in the society who suffers from different health issues.</a:t>
            </a:r>
          </a:p>
          <a:p>
            <a:r>
              <a:rPr lang="en-US" dirty="0"/>
              <a:t>The increased rate of life expectancy is a factor that ensures the increased rate of older population</a:t>
            </a:r>
          </a:p>
          <a:p>
            <a:r>
              <a:rPr lang="en-US" dirty="0"/>
              <a:t>Older individuals are linked to health issues such as cancer, diabetes, cardiac diseases and mental health issues.</a:t>
            </a:r>
          </a:p>
          <a:p>
            <a:r>
              <a:rPr lang="en-US" dirty="0"/>
              <a:t>There is a need for youth program that will proved services to nursing facilities that offers the health care services to older people. </a:t>
            </a:r>
          </a:p>
        </p:txBody>
      </p:sp>
    </p:spTree>
    <p:extLst>
      <p:ext uri="{BB962C8B-B14F-4D97-AF65-F5344CB8AC3E}">
        <p14:creationId xmlns="" xmlns:p14="http://schemas.microsoft.com/office/powerpoint/2010/main" val="92400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7900B62-9FF3-4CB5-AE9A-920A8C3FEFFB}"/>
              </a:ext>
            </a:extLst>
          </p:cNvPr>
          <p:cNvSpPr>
            <a:spLocks noGrp="1"/>
          </p:cNvSpPr>
          <p:nvPr>
            <p:ph type="title"/>
          </p:nvPr>
        </p:nvSpPr>
        <p:spPr>
          <a:xfrm>
            <a:off x="285750" y="365125"/>
            <a:ext cx="11068050" cy="1325563"/>
          </a:xfrm>
        </p:spPr>
        <p:txBody>
          <a:bodyPr>
            <a:normAutofit/>
          </a:bodyPr>
          <a:lstStyle/>
          <a:p>
            <a:r>
              <a:rPr lang="en-US" sz="3200" dirty="0">
                <a:latin typeface="Times New Roman" panose="02020603050405020304" pitchFamily="18" charset="0"/>
                <a:cs typeface="Times New Roman" panose="02020603050405020304" pitchFamily="18" charset="0"/>
              </a:rPr>
              <a:t>Objectives and Activities of the Program</a:t>
            </a:r>
            <a:endParaRPr lang="x-none"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910287C1-935E-4A8B-9E0D-11B6050C5334}"/>
              </a:ext>
            </a:extLst>
          </p:cNvPr>
          <p:cNvSpPr>
            <a:spLocks noGrp="1"/>
          </p:cNvSpPr>
          <p:nvPr>
            <p:ph idx="1"/>
          </p:nvPr>
        </p:nvSpPr>
        <p:spPr>
          <a:xfrm>
            <a:off x="838200" y="1425575"/>
            <a:ext cx="10515600" cy="5067300"/>
          </a:xfrm>
        </p:spPr>
        <p:txBody>
          <a:bodyPr>
            <a:noAutofit/>
          </a:bodyPr>
          <a:lstStyle/>
          <a:p>
            <a:r>
              <a:rPr lang="en-US" dirty="0">
                <a:latin typeface="Times New Roman" panose="02020603050405020304" pitchFamily="18" charset="0"/>
                <a:cs typeface="Times New Roman" panose="02020603050405020304" pitchFamily="18" charset="0"/>
              </a:rPr>
              <a:t>The Youth Gives Back Program aims at providing support to long term facility (nursing homes for the older people) as a way of giving back to the society.</a:t>
            </a:r>
          </a:p>
          <a:p>
            <a:r>
              <a:rPr lang="en-US" dirty="0">
                <a:latin typeface="Times New Roman" panose="02020603050405020304" pitchFamily="18" charset="0"/>
                <a:cs typeface="Times New Roman" panose="02020603050405020304" pitchFamily="18" charset="0"/>
              </a:rPr>
              <a:t>The program will ensure that health care needs of the older individuals are met. </a:t>
            </a:r>
          </a:p>
          <a:p>
            <a:r>
              <a:rPr lang="en-US" dirty="0">
                <a:latin typeface="Times New Roman" panose="02020603050405020304" pitchFamily="18" charset="0"/>
                <a:cs typeface="Times New Roman" panose="02020603050405020304" pitchFamily="18" charset="0"/>
              </a:rPr>
              <a:t>Also, advocacy of older people will be done through this program. </a:t>
            </a:r>
          </a:p>
          <a:p>
            <a:r>
              <a:rPr lang="en-US" dirty="0">
                <a:latin typeface="Times New Roman" panose="02020603050405020304" pitchFamily="18" charset="0"/>
                <a:cs typeface="Times New Roman" panose="02020603050405020304" pitchFamily="18" charset="0"/>
              </a:rPr>
              <a:t>The youths will participate in providing health care services for the older people in the facilities to ensure that they receive quality health care.</a:t>
            </a:r>
          </a:p>
          <a:p>
            <a:r>
              <a:rPr lang="en-US" dirty="0">
                <a:latin typeface="Times New Roman" panose="02020603050405020304" pitchFamily="18" charset="0"/>
                <a:cs typeface="Times New Roman" panose="02020603050405020304" pitchFamily="18" charset="0"/>
              </a:rPr>
              <a:t>The program will act as a link between the nursing homes and the community.</a:t>
            </a:r>
            <a:endParaRPr lang="x-none"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066397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F75EABB-A7F0-4F66-BBF8-8E7EB1E1AE76}"/>
              </a:ext>
            </a:extLst>
          </p:cNvPr>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Benefits</a:t>
            </a:r>
            <a:endParaRPr lang="x-none"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E79B8D26-36E3-4FAB-BD82-872C04A00542}"/>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community at large will benefit from the from the health care services provided to the older populations.</a:t>
            </a:r>
          </a:p>
          <a:p>
            <a:r>
              <a:rPr lang="en-US" dirty="0">
                <a:latin typeface="Times New Roman" panose="02020603050405020304" pitchFamily="18" charset="0"/>
                <a:cs typeface="Times New Roman" panose="02020603050405020304" pitchFamily="18" charset="0"/>
              </a:rPr>
              <a:t>The nursing homes will benefit from the services and support from the youths which will enhance provision of quality health services. </a:t>
            </a:r>
          </a:p>
          <a:p>
            <a:r>
              <a:rPr lang="en-US" dirty="0">
                <a:latin typeface="Times New Roman" panose="02020603050405020304" pitchFamily="18" charset="0"/>
                <a:cs typeface="Times New Roman" panose="02020603050405020304" pitchFamily="18" charset="0"/>
              </a:rPr>
              <a:t>The older population will benefit by receiving health care services that meets their needs. </a:t>
            </a:r>
          </a:p>
          <a:p>
            <a:pPr marL="0" indent="0">
              <a:buNone/>
            </a:pPr>
            <a:endParaRPr lang="x-none" dirty="0"/>
          </a:p>
        </p:txBody>
      </p:sp>
    </p:spTree>
    <p:extLst>
      <p:ext uri="{BB962C8B-B14F-4D97-AF65-F5344CB8AC3E}">
        <p14:creationId xmlns="" xmlns:p14="http://schemas.microsoft.com/office/powerpoint/2010/main" val="1314514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AE3DBD2-D1FC-4C33-8949-1A36369DD8F7}"/>
              </a:ext>
            </a:extLst>
          </p:cNvPr>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Conclusion</a:t>
            </a:r>
            <a:endParaRPr lang="x-none"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5AD3595D-B6E6-4A70-9F6B-251B15CAF642}"/>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Youths Gives Back program is a beneficial set up in the community.</a:t>
            </a:r>
          </a:p>
          <a:p>
            <a:r>
              <a:rPr lang="en-US" dirty="0">
                <a:latin typeface="Times New Roman" panose="02020603050405020304" pitchFamily="18" charset="0"/>
                <a:cs typeface="Times New Roman" panose="02020603050405020304" pitchFamily="18" charset="0"/>
              </a:rPr>
              <a:t>The program offers services to older population nursing facilities as a way of giving back to the society. </a:t>
            </a:r>
          </a:p>
          <a:p>
            <a:r>
              <a:rPr lang="en-US" dirty="0">
                <a:latin typeface="Times New Roman" panose="02020603050405020304" pitchFamily="18" charset="0"/>
                <a:cs typeface="Times New Roman" panose="02020603050405020304" pitchFamily="18" charset="0"/>
              </a:rPr>
              <a:t>The program will ensure that the health care need of older population are met.</a:t>
            </a:r>
            <a:endParaRPr lang="x-none"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949771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5FC2E0-3C22-4D04-B359-5277770C6A7A}"/>
              </a:ext>
            </a:extLst>
          </p:cNvPr>
          <p:cNvSpPr>
            <a:spLocks noGrp="1"/>
          </p:cNvSpPr>
          <p:nvPr>
            <p:ph type="title"/>
          </p:nvPr>
        </p:nvSpPr>
        <p:spPr/>
        <p:txBody>
          <a:bodyPr>
            <a:normAutofit/>
          </a:bodyPr>
          <a:lstStyle/>
          <a:p>
            <a:r>
              <a:rPr lang="en-US" sz="3200" dirty="0">
                <a:latin typeface="Times New Roman" panose="02020603050405020304" pitchFamily="18" charset="0"/>
                <a:cs typeface="Times New Roman" panose="02020603050405020304" pitchFamily="18" charset="0"/>
              </a:rPr>
              <a:t>Reference</a:t>
            </a:r>
            <a:endParaRPr lang="x-none"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EBF5D429-7638-41A1-8D82-69131C08347A}"/>
              </a:ext>
            </a:extLst>
          </p:cNvPr>
          <p:cNvSpPr>
            <a:spLocks noGrp="1"/>
          </p:cNvSpPr>
          <p:nvPr>
            <p:ph idx="1"/>
          </p:nvPr>
        </p:nvSpPr>
        <p:spPr/>
        <p:txBody>
          <a:bodyPr/>
          <a:lstStyle/>
          <a:p>
            <a:pPr marL="0" indent="-540000">
              <a:lnSpc>
                <a:spcPct val="100000"/>
              </a:lnSpc>
              <a:spcBef>
                <a:spcPts val="0"/>
              </a:spcBef>
              <a:buNone/>
            </a:pPr>
            <a:r>
              <a:rPr lang="x-none" dirty="0">
                <a:latin typeface="Times New Roman" panose="02020603050405020304" pitchFamily="18" charset="0"/>
                <a:cs typeface="Times New Roman" panose="02020603050405020304" pitchFamily="18" charset="0"/>
              </a:rPr>
              <a:t>Anderson, L. A., Goodman, R. A., Holtzman, D., Posner, S. F., &amp; Northridge, M. E. (2012). Aging in the United States: opportunities and challenges for public health. </a:t>
            </a:r>
            <a:r>
              <a:rPr lang="x-none" i="1" dirty="0">
                <a:latin typeface="Times New Roman" panose="02020603050405020304" pitchFamily="18" charset="0"/>
                <a:cs typeface="Times New Roman" panose="02020603050405020304" pitchFamily="18" charset="0"/>
              </a:rPr>
              <a:t>American journal of public health</a:t>
            </a:r>
            <a:r>
              <a:rPr lang="x-none" dirty="0">
                <a:latin typeface="Times New Roman" panose="02020603050405020304" pitchFamily="18" charset="0"/>
                <a:cs typeface="Times New Roman" panose="02020603050405020304" pitchFamily="18" charset="0"/>
              </a:rPr>
              <a:t>, </a:t>
            </a:r>
            <a:r>
              <a:rPr lang="x-none" i="1" dirty="0">
                <a:latin typeface="Times New Roman" panose="02020603050405020304" pitchFamily="18" charset="0"/>
                <a:cs typeface="Times New Roman" panose="02020603050405020304" pitchFamily="18" charset="0"/>
              </a:rPr>
              <a:t>102</a:t>
            </a:r>
            <a:r>
              <a:rPr lang="x-none" dirty="0">
                <a:latin typeface="Times New Roman" panose="02020603050405020304" pitchFamily="18" charset="0"/>
                <a:cs typeface="Times New Roman" panose="02020603050405020304" pitchFamily="18" charset="0"/>
              </a:rPr>
              <a:t>(3), 393–395. https://doi.org/10.2105/AJPH.2011.300617</a:t>
            </a:r>
          </a:p>
          <a:p>
            <a:pPr marL="0" indent="0">
              <a:buNone/>
            </a:pPr>
            <a:endParaRPr lang="x-none" dirty="0"/>
          </a:p>
        </p:txBody>
      </p:sp>
    </p:spTree>
    <p:extLst>
      <p:ext uri="{BB962C8B-B14F-4D97-AF65-F5344CB8AC3E}">
        <p14:creationId xmlns="" xmlns:p14="http://schemas.microsoft.com/office/powerpoint/2010/main" val="15673405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TotalTime>
  <Words>872</Words>
  <Application>Microsoft Office PowerPoint</Application>
  <PresentationFormat>Custom</PresentationFormat>
  <Paragraphs>34</Paragraphs>
  <Slides>6</Slides>
  <Notes>4</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The Youths Give Back Program</vt:lpstr>
      <vt:lpstr>Introduction</vt:lpstr>
      <vt:lpstr>Objectives and Activities of the Program</vt:lpstr>
      <vt:lpstr>Benefits</vt:lpstr>
      <vt:lpstr>Conclusion</vt:lpstr>
      <vt:lpstr>Reference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Youth Gives Back Program</dc:title>
  <dc:creator>hp</dc:creator>
  <cp:lastModifiedBy>ADM</cp:lastModifiedBy>
  <cp:revision>6</cp:revision>
  <dcterms:created xsi:type="dcterms:W3CDTF">2020-06-26T08:27:05Z</dcterms:created>
  <dcterms:modified xsi:type="dcterms:W3CDTF">2020-06-26T10:56:41Z</dcterms:modified>
</cp:coreProperties>
</file>